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6858000" cy="9692640"/>
  <p:notesSz cx="969264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ETF 수익률</c:v>
                </c:pt>
              </c:strCache>
            </c:strRef>
          </c:tx>
          <c:spPr>
            <a:solidFill>
              <a:srgbClr val="1F6FE5"/>
            </a:solidFill>
            <a:ln w="25400" cap="flat">
              <a:solidFill>
                <a:srgbClr val="1F6FE5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F6FE5"/>
              </a:solidFill>
              <a:ln w="9525" cap="flat">
                <a:solidFill>
                  <a:srgbClr val="1F6FE5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1개월</c:v>
                  </c:pt>
                  <c:pt idx="1">
                    <c:v>3개월</c:v>
                  </c:pt>
                  <c:pt idx="2">
                    <c:v>6개월</c:v>
                  </c:pt>
                  <c:pt idx="3">
                    <c:v>1년</c:v>
                  </c:pt>
                  <c:pt idx="4">
                    <c:v>연초후</c:v>
                  </c:pt>
                  <c:pt idx="5">
                    <c:v>상장후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-4.89</c:v>
                </c:pt>
                <c:pt idx="1">
                  <c:v>6.65</c:v>
                </c:pt>
                <c:pt idx="2">
                  <c:v>9.55</c:v>
                </c:pt>
                <c:pt idx="3">
                  <c:v>19.69</c:v>
                </c:pt>
                <c:pt idx="4">
                  <c:v>6.65</c:v>
                </c:pt>
                <c:pt idx="5">
                  <c:v>55.81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BM 수익률</c:v>
                </c:pt>
              </c:strCache>
            </c:strRef>
          </c:tx>
          <c:spPr>
            <a:solidFill>
              <a:srgbClr val="3FB27F"/>
            </a:solidFill>
            <a:ln w="25400" cap="flat">
              <a:solidFill>
                <a:srgbClr val="3FB27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3FB27F"/>
              </a:solidFill>
              <a:ln w="9525" cap="flat">
                <a:solidFill>
                  <a:srgbClr val="3FB27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1개월</c:v>
                  </c:pt>
                  <c:pt idx="1">
                    <c:v>3개월</c:v>
                  </c:pt>
                  <c:pt idx="2">
                    <c:v>6개월</c:v>
                  </c:pt>
                  <c:pt idx="3">
                    <c:v>1년</c:v>
                  </c:pt>
                  <c:pt idx="4">
                    <c:v>연초후</c:v>
                  </c:pt>
                  <c:pt idx="5">
                    <c:v>상장후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-4.2</c:v>
                </c:pt>
                <c:pt idx="1">
                  <c:v>6.7</c:v>
                </c:pt>
                <c:pt idx="2">
                  <c:v>9.6</c:v>
                </c:pt>
                <c:pt idx="3">
                  <c:v>18.9</c:v>
                </c:pt>
                <c:pt idx="4">
                  <c:v>6.4</c:v>
                </c:pt>
                <c:pt idx="5">
                  <c:v>45.7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7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7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7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2011680" cy="502920"/>
          </a:xfrm>
          <a:prstGeom prst="rect">
            <a:avLst>
              <a:gd name="adj" fmla="val 49091"/>
            </a:avLst>
          </a:prstGeom>
          <a:solidFill>
            <a:srgbClr val="1F6FE5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● Kodex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937760" y="365760"/>
            <a:ext cx="1554480" cy="365760"/>
          </a:xfrm>
          <a:prstGeom prst="rect">
            <a:avLst/>
          </a:prstGeom>
          <a:noFill/>
          <a:ln w="12700">
            <a:solidFill>
              <a:srgbClr val="1F6FE5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F4E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| 판매사 사내한 |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9601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2222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2026-03-31 기준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123444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660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삼성자산운용 연금마케팅팀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660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pension.fund@samsung.com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291840" y="105156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F6FE5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Kodex </a:t>
            </a:r>
            <a:pPr algn="r" indent="0" marL="0">
              <a:buNone/>
            </a:pPr>
            <a:r>
              <a:rPr lang="en-US" sz="1500" b="1" dirty="0">
                <a:solidFill>
                  <a:srgbClr val="22222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KODEX 200 ETF 이슈 리포트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1920240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4E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◉ ETF 성과 추이</a:t>
            </a:r>
            <a:endParaRPr lang="en-US" sz="14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457200" y="2286000"/>
          <a:ext cx="3017520" cy="1828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4206240"/>
          <a:ext cx="3017520" cy="914400"/>
        </p:xfrm>
        <a:graphic>
          <a:graphicData uri="http://schemas.openxmlformats.org/drawingml/2006/table">
            <a:tbl>
              <a:tblPr/>
              <a:tblGrid>
                <a:gridCol w="431074"/>
                <a:gridCol w="431074"/>
                <a:gridCol w="431074"/>
                <a:gridCol w="431074"/>
                <a:gridCol w="431074"/>
                <a:gridCol w="431074"/>
                <a:gridCol w="431074"/>
              </a:tblGrid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7FB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1개월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7FB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3개월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7FB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6개월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7FB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1년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7FB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연초후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7FB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상장후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7FB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ETF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-4.89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6.65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9.55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19.69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6.65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55.81</a:t>
                      </a:r>
                      <a:endParaRPr lang="en-US" sz="8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 6"/>
          <p:cNvSpPr/>
          <p:nvPr/>
        </p:nvSpPr>
        <p:spPr>
          <a:xfrm>
            <a:off x="3657600" y="192024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4E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◉ ETF Top 10 보유내역</a:t>
            </a:r>
            <a:endParaRPr lang="en-US" sz="1400" dirty="0"/>
          </a:p>
        </p:txBody>
      </p:sp>
      <p:graphicFrame>
        <p:nvGraphicFramePr>
          <p:cNvPr id="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0" y="2286000"/>
          <a:ext cx="292608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1645920"/>
                <a:gridCol w="731520"/>
              </a:tblGrid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No.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3A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종목명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3A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보유비중(%)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3A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삼성전자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31.68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2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SK하이닉스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18.42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3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현대차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2.45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4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SK스퀘어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1.78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5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KB금융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1.78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6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한화에어로스페이스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1.64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7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두산에너빌리티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1.55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8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신한지주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1.42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9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NAVER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1.32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10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셀트리온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22222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1.21</a:t>
                      </a:r>
                      <a:endParaRPr lang="en-US" sz="9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6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 7"/>
          <p:cNvSpPr/>
          <p:nvPr/>
        </p:nvSpPr>
        <p:spPr>
          <a:xfrm>
            <a:off x="457200" y="5669280"/>
            <a:ext cx="6126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4E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◉ Kodex 코리아배당성장채권혼합 ETF 리뷰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548640" y="603504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–"/>
            </a:pPr>
            <a:r>
              <a:rPr lang="en-US" sz="950" dirty="0">
                <a:solidFill>
                  <a:srgbClr val="2A33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최근 1개월 수익률이 -4.89%로 단기 조정 국면을 겪었으나, 1년 수익률 19.69% 및 상장 후 수익률 55.81%를 기록하며 중장기 성과는 양호하다.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–"/>
            </a:pPr>
            <a:r>
              <a:rPr lang="en-US" sz="950" dirty="0">
                <a:solidFill>
                  <a:srgbClr val="2A33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대형 반도체와 자동차 업종 중심의 수급 변동성 확대와 금리 경로 불확실성이 시장 투자심리에 영향을 미치고 있다.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–"/>
            </a:pPr>
            <a:r>
              <a:rPr lang="en-US" sz="950" dirty="0">
                <a:solidFill>
                  <a:srgbClr val="2A33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반도체 업황 회복 기대와 매크로 불확실성이 공존하는 가운데 단기 변동성 지속 가능성을 주시해야 한다.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457200" y="6949440"/>
            <a:ext cx="6126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4E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◉ Kodex 코리아배당성장채권혼합 ETF 향후 전망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548640" y="731520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–"/>
            </a:pPr>
            <a:r>
              <a:rPr lang="en-US" sz="950" dirty="0">
                <a:solidFill>
                  <a:srgbClr val="2A33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대형주 이익 개선과 주주환원 정책 구체화가 맞물릴 경우 완만한 회복 흐름이 가능하다.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–"/>
            </a:pPr>
            <a:r>
              <a:rPr lang="en-US" sz="950" dirty="0">
                <a:solidFill>
                  <a:srgbClr val="2A33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코스피 대형주 분산과 일부 방어주 비중은 하락 국면에서 손실 폭을 완화하는 방어적 효과를 발휘했다.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–"/>
            </a:pPr>
            <a:r>
              <a:rPr lang="en-US" sz="950" dirty="0">
                <a:solidFill>
                  <a:srgbClr val="2A33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기존 방어적 포트폴리오 구성이 유지되는 가운데, 대형주 실적 개선 국면 진입 시 자산 가치의 완만한 회복이 예상된다.</a:t>
            </a:r>
            <a:endParaRPr lang="en-US" sz="950" dirty="0"/>
          </a:p>
        </p:txBody>
      </p:sp>
      <p:sp>
        <p:nvSpPr>
          <p:cNvPr id="16" name="Text 11"/>
          <p:cNvSpPr/>
          <p:nvPr/>
        </p:nvSpPr>
        <p:spPr>
          <a:xfrm>
            <a:off x="457200" y="91897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222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Kodex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4937760" y="9098280"/>
            <a:ext cx="1645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F4E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Samsung</a:t>
            </a:r>
            <a:endParaRPr lang="en-US" sz="1100" dirty="0"/>
          </a:p>
          <a:p>
            <a:pPr algn="r" indent="0" marL="0">
              <a:buNone/>
            </a:pPr>
            <a:r>
              <a:rPr lang="en-US" sz="1100" b="1" dirty="0">
                <a:solidFill>
                  <a:srgbClr val="1F4E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Asset Management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2026-06-18T01:37:02Z</dcterms:created>
  <dcterms:modified xsi:type="dcterms:W3CDTF">2026-06-18T01:37:02Z</dcterms:modified>
</cp:coreProperties>
</file>